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notesSlides/notesSlide66.xml" ContentType="application/vnd.openxmlformats-officedocument.presentationml.notesSlide+xml"/>
  <Override PartName="/ppt/charts/chart330.xml" ContentType="application/vnd.openxmlformats-officedocument.drawingml.chart+xml"/>
  <Override PartName="/ppt/charts/chart331.xml" ContentType="application/vnd.openxmlformats-officedocument.drawingml.chart+xml"/>
  <Override PartName="/ppt/notesSlides/notesSlide67.xml" ContentType="application/vnd.openxmlformats-officedocument.presentationml.notesSlide+xml"/>
  <Override PartName="/ppt/charts/chart332.xml" ContentType="application/vnd.openxmlformats-officedocument.drawingml.chart+xml"/>
  <Override PartName="/ppt/charts/chart333.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5"/>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2029" r:id="rId79"/>
    <p:sldId id="1843" r:id="rId80"/>
    <p:sldId id="1603" r:id="rId81"/>
    <p:sldId id="1643" r:id="rId82"/>
    <p:sldId id="1620" r:id="rId83"/>
    <p:sldId id="1686"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33.xml.rels><?xml version="1.0" encoding="UTF-8" standalone="yes"?>
<Relationships xmlns="http://schemas.openxmlformats.org/package/2006/relationships"><Relationship Id="rId1" Type="http://schemas.openxmlformats.org/officeDocument/2006/relationships/package" Target="../embeddings/Microsoft_Excel_Worksheet332.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0</c:v>
                </c:pt>
                <c:pt idx="3">
                  <c:v>4</c:v>
                </c:pt>
                <c:pt idx="4">
                  <c:v>0</c:v>
                </c:pt>
                <c:pt idx="5">
                  <c:v>6</c:v>
                </c:pt>
                <c:pt idx="6">
                  <c:v>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University Hospitals of Derby and Burton NHS Foundation Trust</c:v>
                </c:pt>
                <c:pt idx="4">
                  <c:v>University Hospitals of Leicester NHS Trust</c:v>
                </c:pt>
              </c:strCache>
            </c:strRef>
          </c:cat>
          <c:val>
            <c:numRef>
              <c:f>Sheet1!$B$2:$B$6</c:f>
              <c:numCache>
                <c:formatCode>0.0</c:formatCode>
                <c:ptCount val="5"/>
                <c:pt idx="0">
                  <c:v>8.4</c:v>
                </c:pt>
                <c:pt idx="1">
                  <c:v>8.1</c:v>
                </c:pt>
                <c:pt idx="2">
                  <c:v>7.5</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University Hospitals of Derby and Burton NHS Foundation Trust</c:v>
                </c:pt>
                <c:pt idx="4">
                  <c:v>University Hospitals of Leicester NHS Trust</c:v>
                </c:pt>
              </c:strCache>
            </c:strRef>
          </c:cat>
          <c:val>
            <c:numRef>
              <c:f>Sheet1!$C$2:$C$6</c:f>
              <c:numCache>
                <c:formatCode>0.0</c:formatCode>
                <c:ptCount val="5"/>
                <c:pt idx="0">
                  <c:v>1.5999999999999996</c:v>
                </c:pt>
                <c:pt idx="1">
                  <c:v>1.9000000000000004</c:v>
                </c:pt>
                <c:pt idx="2">
                  <c:v>2.5</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Birmingham Women's and Children's NHS Foundation Trust</c:v>
                </c:pt>
                <c:pt idx="1">
                  <c:v>Sandwell and West Birmingham Hospitals NHS Trust</c:v>
                </c:pt>
                <c:pt idx="2">
                  <c:v>Walsall Healthcare NHS Trust</c:v>
                </c:pt>
                <c:pt idx="3">
                  <c:v>University Hospitals Birmingham NHS Foundation Trust</c:v>
                </c:pt>
                <c:pt idx="4">
                  <c:v>Kettering General Hospital NHS Foundation Trust</c:v>
                </c:pt>
              </c:strCache>
            </c:strRef>
          </c:cat>
          <c:val>
            <c:numRef>
              <c:f>Sheet1!$B$2:$B$6</c:f>
              <c:numCache>
                <c:formatCode>0.0</c:formatCode>
                <c:ptCount val="5"/>
                <c:pt idx="0">
                  <c:v>6.6</c:v>
                </c:pt>
                <c:pt idx="1">
                  <c:v>6.7</c:v>
                </c:pt>
                <c:pt idx="2">
                  <c:v>6.8</c:v>
                </c:pt>
                <c:pt idx="3">
                  <c:v>6.9</c:v>
                </c:pt>
                <c:pt idx="4">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Birmingham Women's and Children's NHS Foundation Trust</c:v>
                </c:pt>
                <c:pt idx="1">
                  <c:v>Sandwell and West Birmingham Hospitals NHS Trust</c:v>
                </c:pt>
                <c:pt idx="2">
                  <c:v>Walsall Healthcare NHS Trust</c:v>
                </c:pt>
                <c:pt idx="3">
                  <c:v>University Hospitals Birmingham NHS Foundation Trust</c:v>
                </c:pt>
                <c:pt idx="4">
                  <c:v>Kettering General Hospital NHS Foundation Trust</c:v>
                </c:pt>
              </c:strCache>
            </c:strRef>
          </c:cat>
          <c:val>
            <c:numRef>
              <c:f>Sheet1!$C$2:$C$6</c:f>
              <c:numCache>
                <c:formatCode>0.0</c:formatCode>
                <c:ptCount val="5"/>
                <c:pt idx="0">
                  <c:v>3.4000000000000004</c:v>
                </c:pt>
                <c:pt idx="1">
                  <c:v>3.3</c:v>
                </c:pt>
                <c:pt idx="2">
                  <c:v>3.2</c:v>
                </c:pt>
                <c:pt idx="3">
                  <c:v>3.0999999999999996</c:v>
                </c:pt>
                <c:pt idx="4">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0.1722988985549998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9.2336000000000418E-2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0.96397599999999972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9.2336999999999669E-2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0.33119999999999994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0.6296570000000008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8.4780630000000006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0.22752717342530016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8.3417999999999992E-2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0.87087299999999956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8.3417999999999992E-2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0.2992120000000007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0.94651099999999921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8.9697969999999998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1.7217709999999995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0.35464099999999998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9.8871000000000819E-2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1.0321999999999996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9.8871000000000819E-2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0.3546409999999991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0.28941600000000101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9.4864390000000007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0.11731599999999975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0.33605900000000055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9.3690999999999747E-2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0.97811800000000027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9.3690999999999747E-2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0.33605899999999966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0.61739600000000028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8.5478290000000001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0.17062100000000058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0.327623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9.1338999999999615E-2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0.95356499999999933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9.1339000000001391E-2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0.32762299999999911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0.80854200000000098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9.3531910000000007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0.16621799999999887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0.11221100000000028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3.1283000000000172E-2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0.32659699999999958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3.1283000000000172E-2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0.11221100000000028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0.2424230000000005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9.5382230000000003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3</c:v>
                </c:pt>
                <c:pt idx="1">
                  <c:v>37</c:v>
                </c:pt>
                <c:pt idx="2">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3.5730169475756002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0.32791005242439963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0.10592600000000063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1.1058529999999998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0.10592600000000019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0.37994599999999945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0.61021600000000031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6.0919860000000003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0.26261599999999952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0.36671500000000012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0.10223699999999969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1.0673440000000003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0.10223799999999983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0.36671500000000012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0.79723900000000025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7.9801310000000001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0.36058698525759958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0.15580499999999997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1.6265850000000004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0.15580499999999908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0.55885700000000149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0.64977499999999999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9.1528159999999996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0.90019199999999966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0.3997149999999996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0.11143800000000059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1.1633919999999991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0.11143700000000045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0.39971500000000049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0.40738299999999938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8.8942150000000009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0.91217700000000024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0.52208599999999983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0.14555399999999974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1.5195630000000007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0.1455529999999996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0.52208699999999997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0.57528200000000052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5.6762420000000002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Q14. Were you able to get hospital food outside of set meal times?</c:v>
                </c:pt>
                <c:pt idx="1">
                  <c:v>The hospital and ward Q5. Were you ever prevented from sleeping at night by noise from other patients?</c:v>
                </c:pt>
                <c:pt idx="2">
                  <c:v>Admission to hospital Q3. How long do you feel you had to wait to get to a bed on a ward after you arrived at the hospital?</c:v>
                </c:pt>
                <c:pt idx="3">
                  <c:v>Your care and treatment Q27. Were you able to discuss your condition or treatment with hospital staff without being overheard?</c:v>
                </c:pt>
                <c:pt idx="4">
                  <c:v>The hospital and ward Q13. Did you get enough help from staff to eat your meals?</c:v>
                </c:pt>
              </c:strCache>
            </c:strRef>
          </c:cat>
          <c:val>
            <c:numRef>
              <c:f>Sheet1!$B$2:$B$6</c:f>
              <c:numCache>
                <c:formatCode>0.0</c:formatCode>
                <c:ptCount val="5"/>
                <c:pt idx="0">
                  <c:v>8.6</c:v>
                </c:pt>
                <c:pt idx="1">
                  <c:v>8.1999999999999993</c:v>
                </c:pt>
                <c:pt idx="2">
                  <c:v>8.9</c:v>
                </c:pt>
                <c:pt idx="3">
                  <c:v>8.1999999999999993</c:v>
                </c:pt>
                <c:pt idx="4">
                  <c:v>9.3000000000000007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Q14. Were you able to get hospital food outside of set meal times?</c:v>
                </c:pt>
                <c:pt idx="1">
                  <c:v>The hospital and ward Q5. Were you ever prevented from sleeping at night by noise from other patients?</c:v>
                </c:pt>
                <c:pt idx="2">
                  <c:v>Admission to hospital Q3. How long do you feel you had to wait to get to a bed on a ward after you arrived at the hospital?</c:v>
                </c:pt>
                <c:pt idx="3">
                  <c:v>Your care and treatment Q27. Were you able to discuss your condition or treatment with hospital staff without being overheard?</c:v>
                </c:pt>
                <c:pt idx="4">
                  <c:v>The hospital and ward Q13. Did you get enough help from staff to eat your meals?</c:v>
                </c:pt>
              </c:strCache>
            </c:strRef>
          </c:cat>
          <c:val>
            <c:numRef>
              <c:f>Sheet1!$C$2:$C$6</c:f>
              <c:numCache>
                <c:formatCode>0.0</c:formatCode>
                <c:ptCount val="5"/>
                <c:pt idx="0">
                  <c:v>5.9</c:v>
                </c:pt>
                <c:pt idx="1">
                  <c:v>6</c:v>
                </c:pt>
                <c:pt idx="2">
                  <c:v>6.8</c:v>
                </c:pt>
                <c:pt idx="3">
                  <c:v>6.3</c:v>
                </c:pt>
                <c:pt idx="4">
                  <c:v>7.5</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Your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Your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Your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Your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Your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Your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Your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Your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1.8501929293749999</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University Hospitals of Leicester NHS Trust</c:v>
                </c:pt>
                <c:pt idx="2">
                  <c:v>South Warwickshire NHS Foundation Trust</c:v>
                </c:pt>
                <c:pt idx="3">
                  <c:v>University Hospitals of North Midlands NHS Trust</c:v>
                </c:pt>
                <c:pt idx="4">
                  <c:v>The Robert Jones and Agnes Hunt Orthopaedic Hospital NHS Foundation Trust</c:v>
                </c:pt>
              </c:strCache>
            </c:strRef>
          </c:cat>
          <c:val>
            <c:numRef>
              <c:f>Sheet1!$B$2:$B$6</c:f>
              <c:numCache>
                <c:formatCode>0.0</c:formatCode>
                <c:ptCount val="5"/>
                <c:pt idx="0">
                  <c:v>2.9</c:v>
                </c:pt>
                <c:pt idx="1">
                  <c:v>2.8</c:v>
                </c:pt>
                <c:pt idx="2">
                  <c:v>2.6</c:v>
                </c:pt>
                <c:pt idx="3">
                  <c:v>1.9</c:v>
                </c:pt>
                <c:pt idx="4">
                  <c:v>1.9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University Hospitals of Leicester NHS Trust</c:v>
                </c:pt>
                <c:pt idx="2">
                  <c:v>South Warwickshire NHS Foundation Trust</c:v>
                </c:pt>
                <c:pt idx="3">
                  <c:v>University Hospitals of North Midlands NHS Trust</c:v>
                </c:pt>
                <c:pt idx="4">
                  <c:v>The Robert Jones and Agnes Hunt Orthopaedic Hospital NHS Foundation Trust</c:v>
                </c:pt>
              </c:strCache>
            </c:strRef>
          </c:cat>
          <c:val>
            <c:numRef>
              <c:f>Sheet1!$C$2:$C$6</c:f>
              <c:numCache>
                <c:formatCode>0.0</c:formatCode>
                <c:ptCount val="5"/>
                <c:pt idx="0">
                  <c:v>7.1</c:v>
                </c:pt>
                <c:pt idx="1">
                  <c:v>7.2</c:v>
                </c:pt>
                <c:pt idx="2">
                  <c:v>7.4</c:v>
                </c:pt>
                <c:pt idx="3">
                  <c:v>8.1</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Wye Valley NHS Trust</c:v>
                </c:pt>
                <c:pt idx="1">
                  <c:v>The Royal Wolverhampton NHS Trust</c:v>
                </c:pt>
                <c:pt idx="2">
                  <c:v>United Lincolnshire Hospitals NHS Trust</c:v>
                </c:pt>
                <c:pt idx="3">
                  <c:v>University Hospitals of Derby and Burton NHS Foundation Trust</c:v>
                </c:pt>
                <c:pt idx="4">
                  <c:v>Birmingham Women's and Children's NHS Foundation Trust</c:v>
                </c:pt>
              </c:strCache>
            </c:strRef>
          </c:cat>
          <c:val>
            <c:numRef>
              <c:f>Sheet1!$B$2:$B$6</c:f>
              <c:numCache>
                <c:formatCode>0.0</c:formatCode>
                <c:ptCount val="5"/>
                <c:pt idx="0">
                  <c:v>0.5</c:v>
                </c:pt>
                <c:pt idx="1">
                  <c:v>0.7</c:v>
                </c:pt>
                <c:pt idx="2">
                  <c:v>0.8</c:v>
                </c:pt>
                <c:pt idx="3">
                  <c:v>0.9</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Wye Valley NHS Trust</c:v>
                </c:pt>
                <c:pt idx="1">
                  <c:v>The Royal Wolverhampton NHS Trust</c:v>
                </c:pt>
                <c:pt idx="2">
                  <c:v>United Lincolnshire Hospitals NHS Trust</c:v>
                </c:pt>
                <c:pt idx="3">
                  <c:v>University Hospitals of Derby and Burton NHS Foundation Trust</c:v>
                </c:pt>
                <c:pt idx="4">
                  <c:v>Birmingham Women's and Children's NHS Foundation Trust</c:v>
                </c:pt>
              </c:strCache>
            </c:strRef>
          </c:cat>
          <c:val>
            <c:numRef>
              <c:f>Sheet1!$C$2:$C$6</c:f>
              <c:numCache>
                <c:formatCode>0.0</c:formatCode>
                <c:ptCount val="5"/>
                <c:pt idx="0">
                  <c:v>9.5</c:v>
                </c:pt>
                <c:pt idx="1">
                  <c:v>9.3000000000000007</c:v>
                </c:pt>
                <c:pt idx="2">
                  <c:v>9.1999999999999993</c:v>
                </c:pt>
                <c:pt idx="3">
                  <c:v>9.1</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0.1178715571906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1.524815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0.14605699999999988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0.52389200000000002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0.63093600000000016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1.850193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Your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Your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Your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Your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Your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Your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Your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Your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Leaving hospital Q46. After leaving hospital, did you get enough support from health or social care services to help you recover or manage your condition?</c:v>
                </c:pt>
                <c:pt idx="1">
                  <c:v>Admission to hospital Q2. How did you feel about the length of time you were on the waiting list before your admission to hospital?</c:v>
                </c:pt>
                <c:pt idx="2">
                  <c:v>The hospital and ward Q5. Were you ever prevented from sleeping at night by hospital lighting?</c:v>
                </c:pt>
                <c:pt idx="3">
                  <c:v>Feedback on care Q49. During your hospital stay, were you ever asked to give your views on the quality of your care?</c:v>
                </c:pt>
                <c:pt idx="4">
                  <c:v>Your care and treatment Q28. Were you given enough privacy when being examined or treated?</c:v>
                </c:pt>
              </c:strCache>
            </c:strRef>
          </c:cat>
          <c:val>
            <c:numRef>
              <c:f>Sheet1!$B$2:$B$6</c:f>
              <c:numCache>
                <c:formatCode>0.0</c:formatCode>
                <c:ptCount val="5"/>
                <c:pt idx="0">
                  <c:v>5.7</c:v>
                </c:pt>
                <c:pt idx="1">
                  <c:v>7</c:v>
                </c:pt>
                <c:pt idx="2">
                  <c:v>8.5</c:v>
                </c:pt>
                <c:pt idx="3">
                  <c:v>1.9</c:v>
                </c:pt>
                <c:pt idx="4">
                  <c:v>9.9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Leaving hospital Q46. After leaving hospital, did you get enough support from health or social care services to help you recover or manage your condition?</c:v>
                </c:pt>
                <c:pt idx="1">
                  <c:v>Admission to hospital Q2. How did you feel about the length of time you were on the waiting list before your admission to hospital?</c:v>
                </c:pt>
                <c:pt idx="2">
                  <c:v>The hospital and ward Q5. Were you ever prevented from sleeping at night by hospital lighting?</c:v>
                </c:pt>
                <c:pt idx="3">
                  <c:v>Feedback on care Q49. During your hospital stay, were you ever asked to give your views on the quality of your care?</c:v>
                </c:pt>
                <c:pt idx="4">
                  <c:v>Your care and treatment Q28. Were you given enough privacy when being examined or treated?</c:v>
                </c:pt>
              </c:strCache>
            </c:strRef>
          </c:cat>
          <c:val>
            <c:numRef>
              <c:f>Sheet1!$C$2:$C$6</c:f>
              <c:numCache>
                <c:formatCode>0.0</c:formatCode>
                <c:ptCount val="5"/>
                <c:pt idx="0">
                  <c:v>6.2</c:v>
                </c:pt>
                <c:pt idx="1">
                  <c:v>7.5</c:v>
                </c:pt>
                <c:pt idx="2">
                  <c:v>8.1</c:v>
                </c:pt>
                <c:pt idx="3">
                  <c:v>1.4</c:v>
                </c:pt>
                <c:pt idx="4">
                  <c:v>9.4</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Sherwood Forest Hospitals NHS Foundation Trust</c:v>
                </c:pt>
              </c:strCache>
            </c:strRef>
          </c:cat>
          <c:val>
            <c:numRef>
              <c:f>Sheet1!$B$2:$B$6</c:f>
              <c:numCache>
                <c:formatCode>0.0</c:formatCode>
                <c:ptCount val="5"/>
                <c:pt idx="0">
                  <c:v>9.6999999999999993</c:v>
                </c:pt>
                <c:pt idx="1">
                  <c:v>9.6</c:v>
                </c:pt>
                <c:pt idx="2">
                  <c:v>9.4</c:v>
                </c:pt>
                <c:pt idx="3">
                  <c:v>9.4</c:v>
                </c:pt>
                <c:pt idx="4">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Sherwood Forest Hospitals NHS Foundation Trust</c:v>
                </c:pt>
              </c:strCache>
            </c:strRef>
          </c:cat>
          <c:val>
            <c:numRef>
              <c:f>Sheet1!$C$2:$C$6</c:f>
              <c:numCache>
                <c:formatCode>0.0</c:formatCode>
                <c:ptCount val="5"/>
                <c:pt idx="0">
                  <c:v>0.30000000000000071</c:v>
                </c:pt>
                <c:pt idx="1">
                  <c:v>0.40000000000000036</c:v>
                </c:pt>
                <c:pt idx="2">
                  <c:v>0.59999999999999964</c:v>
                </c:pt>
                <c:pt idx="3">
                  <c:v>0.59999999999999964</c:v>
                </c:pt>
                <c:pt idx="4">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Walsall Healthcare NHS Trust</c:v>
                </c:pt>
                <c:pt idx="1">
                  <c:v>University Hospitals Birmingham NHS Foundation Trust</c:v>
                </c:pt>
                <c:pt idx="2">
                  <c:v>Sandwell and West Birmingham Hospitals NHS Trust</c:v>
                </c:pt>
                <c:pt idx="3">
                  <c:v>Birmingham Women's and Children's NHS Foundation Trust</c:v>
                </c:pt>
                <c:pt idx="4">
                  <c:v>The Dudley Group NHS Foundation Trust</c:v>
                </c:pt>
              </c:strCache>
            </c:strRef>
          </c:cat>
          <c:val>
            <c:numRef>
              <c:f>Sheet1!$B$2:$B$6</c:f>
              <c:numCache>
                <c:formatCode>0.0</c:formatCode>
                <c:ptCount val="5"/>
                <c:pt idx="0">
                  <c:v>8.6999999999999993</c:v>
                </c:pt>
                <c:pt idx="1">
                  <c:v>8.8000000000000007</c:v>
                </c:pt>
                <c:pt idx="2">
                  <c:v>8.8000000000000007</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Walsall Healthcare NHS Trust</c:v>
                </c:pt>
                <c:pt idx="1">
                  <c:v>University Hospitals Birmingham NHS Foundation Trust</c:v>
                </c:pt>
                <c:pt idx="2">
                  <c:v>Sandwell and West Birmingham Hospitals NHS Trust</c:v>
                </c:pt>
                <c:pt idx="3">
                  <c:v>Birmingham Women's and Children's NHS Foundation Trust</c:v>
                </c:pt>
                <c:pt idx="4">
                  <c:v>The Dudley Group NHS Foundation Trust</c:v>
                </c:pt>
              </c:strCache>
            </c:strRef>
          </c:cat>
          <c:val>
            <c:numRef>
              <c:f>Sheet1!$C$2:$C$6</c:f>
              <c:numCache>
                <c:formatCode>0.0</c:formatCode>
                <c:ptCount val="5"/>
                <c:pt idx="0">
                  <c:v>1.3000000000000007</c:v>
                </c:pt>
                <c:pt idx="1">
                  <c:v>1.1999999999999993</c:v>
                </c:pt>
                <c:pt idx="2">
                  <c:v>1.1999999999999993</c:v>
                </c:pt>
                <c:pt idx="3">
                  <c:v>1.1999999999999993</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0.26251800000000003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0.21910300000000049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6.108399999999925E-2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0.63771100000000125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6.108399999999925E-2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0.21910300000000049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8.9976000000000056E-2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9.6734480000000005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Your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Your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Your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Your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Your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Your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Your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Your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Chesterfield Royal Hospital NHS Foundation Trust</c:v>
                </c:pt>
              </c:strCache>
            </c:strRef>
          </c:cat>
          <c:val>
            <c:numRef>
              <c:f>Sheet1!$B$2:$B$6</c:f>
              <c:numCache>
                <c:formatCode>0.0</c:formatCode>
                <c:ptCount val="5"/>
                <c:pt idx="0">
                  <c:v>9.4</c:v>
                </c:pt>
                <c:pt idx="1">
                  <c:v>9</c:v>
                </c:pt>
                <c:pt idx="2">
                  <c:v>8.6</c:v>
                </c:pt>
                <c:pt idx="3">
                  <c:v>8.5</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Chesterfield Royal Hospital NHS Foundation Trust</c:v>
                </c:pt>
              </c:strCache>
            </c:strRef>
          </c:cat>
          <c:val>
            <c:numRef>
              <c:f>Sheet1!$C$2:$C$6</c:f>
              <c:numCache>
                <c:formatCode>0.0</c:formatCode>
                <c:ptCount val="5"/>
                <c:pt idx="0">
                  <c:v>0.59999999999999964</c:v>
                </c:pt>
                <c:pt idx="1">
                  <c:v>1</c:v>
                </c:pt>
                <c:pt idx="2">
                  <c:v>1.4000000000000004</c:v>
                </c:pt>
                <c:pt idx="3">
                  <c:v>1.5</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Northampton General Hospital NHS Trust</c:v>
                </c:pt>
                <c:pt idx="2">
                  <c:v>United Lincolnshire Hospitals NHS Trust</c:v>
                </c:pt>
                <c:pt idx="3">
                  <c:v>University Hospitals Coventry and Warwickshire NHS Trust</c:v>
                </c:pt>
                <c:pt idx="4">
                  <c:v>Wye Valley NHS Trust</c:v>
                </c:pt>
              </c:strCache>
            </c:strRef>
          </c:cat>
          <c:val>
            <c:numRef>
              <c:f>Sheet1!$B$2:$B$6</c:f>
              <c:numCache>
                <c:formatCode>0.0</c:formatCode>
                <c:ptCount val="5"/>
                <c:pt idx="0">
                  <c:v>7.7</c:v>
                </c:pt>
                <c:pt idx="1">
                  <c:v>7.8</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Northampton General Hospital NHS Trust</c:v>
                </c:pt>
                <c:pt idx="2">
                  <c:v>United Lincolnshire Hospitals NHS Trust</c:v>
                </c:pt>
                <c:pt idx="3">
                  <c:v>University Hospitals Coventry and Warwickshire NHS Trust</c:v>
                </c:pt>
                <c:pt idx="4">
                  <c:v>Wye Valley NHS Trust</c:v>
                </c:pt>
              </c:strCache>
            </c:strRef>
          </c:cat>
          <c:val>
            <c:numRef>
              <c:f>Sheet1!$C$2:$C$6</c:f>
              <c:numCache>
                <c:formatCode>0.0</c:formatCode>
                <c:ptCount val="5"/>
                <c:pt idx="0">
                  <c:v>2.2999999999999998</c:v>
                </c:pt>
                <c:pt idx="1">
                  <c:v>2.2000000000000002</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2.1849000000000451E-2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0.27442399999999978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7.6507000000000325E-2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0.79872499999999924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7.6508000000000465E-2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0.27442300000000053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0.51100399999999979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9.4089410000000004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9.9999999999999645E-2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9.9999999999999645E-2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0.30000000000000071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Your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Your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Your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Your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Your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Your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Your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Your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The Robert Jones and Agnes Hunt Orthopaedic Hospital NHS Foundation Trust</c:v>
                </c:pt>
                <c:pt idx="2">
                  <c:v>Sherwood Forest Hospitals NHS Foundation Trust</c:v>
                </c:pt>
                <c:pt idx="3">
                  <c:v>South Warwickshire NHS Foundation Trust</c:v>
                </c:pt>
                <c:pt idx="4">
                  <c:v>Chesterfield Royal Hospital NHS Foundation Trust</c:v>
                </c:pt>
              </c:strCache>
            </c:strRef>
          </c:cat>
          <c:val>
            <c:numRef>
              <c:f>Sheet1!$B$2:$B$6</c:f>
              <c:numCache>
                <c:formatCode>0.0</c:formatCode>
                <c:ptCount val="5"/>
                <c:pt idx="0">
                  <c:v>8.3000000000000007</c:v>
                </c:pt>
                <c:pt idx="1">
                  <c:v>7.9</c:v>
                </c:pt>
                <c:pt idx="2">
                  <c:v>7.9</c:v>
                </c:pt>
                <c:pt idx="3">
                  <c:v>7.7</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The Robert Jones and Agnes Hunt Orthopaedic Hospital NHS Foundation Trust</c:v>
                </c:pt>
                <c:pt idx="2">
                  <c:v>Sherwood Forest Hospitals NHS Foundation Trust</c:v>
                </c:pt>
                <c:pt idx="3">
                  <c:v>South Warwickshire NHS Foundation Trust</c:v>
                </c:pt>
                <c:pt idx="4">
                  <c:v>Chesterfield Royal Hospital NHS Foundation Trust</c:v>
                </c:pt>
              </c:strCache>
            </c:strRef>
          </c:cat>
          <c:val>
            <c:numRef>
              <c:f>Sheet1!$C$2:$C$6</c:f>
              <c:numCache>
                <c:formatCode>0.0</c:formatCode>
                <c:ptCount val="5"/>
                <c:pt idx="0">
                  <c:v>1.6999999999999993</c:v>
                </c:pt>
                <c:pt idx="1">
                  <c:v>2.0999999999999996</c:v>
                </c:pt>
                <c:pt idx="2">
                  <c:v>2.0999999999999996</c:v>
                </c:pt>
                <c:pt idx="3">
                  <c:v>2.2999999999999998</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9.9999999999999645E-2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9.9999999999999645E-2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Shrewsbury and Telford Hospital NHS Trust</c:v>
                </c:pt>
                <c:pt idx="1">
                  <c:v>The Dudley Group NHS Foundation Trust</c:v>
                </c:pt>
                <c:pt idx="2">
                  <c:v>University Hospitals Birmingham NHS Foundation Trust</c:v>
                </c:pt>
                <c:pt idx="3">
                  <c:v>Wye Valley NHS Trust</c:v>
                </c:pt>
                <c:pt idx="4">
                  <c:v>Worcestershire Acute Hospitals NHS Trust</c:v>
                </c:pt>
              </c:strCache>
            </c:strRef>
          </c:cat>
          <c:val>
            <c:numRef>
              <c:f>Sheet1!$B$2:$B$6</c:f>
              <c:numCache>
                <c:formatCode>0.0</c:formatCode>
                <c:ptCount val="5"/>
                <c:pt idx="0">
                  <c:v>6.5</c:v>
                </c:pt>
                <c:pt idx="1">
                  <c:v>6.5</c:v>
                </c:pt>
                <c:pt idx="2">
                  <c:v>6.6</c:v>
                </c:pt>
                <c:pt idx="3">
                  <c:v>6.6</c:v>
                </c:pt>
                <c:pt idx="4">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Shrewsbury and Telford Hospital NHS Trust</c:v>
                </c:pt>
                <c:pt idx="1">
                  <c:v>The Dudley Group NHS Foundation Trust</c:v>
                </c:pt>
                <c:pt idx="2">
                  <c:v>University Hospitals Birmingham NHS Foundation Trust</c:v>
                </c:pt>
                <c:pt idx="3">
                  <c:v>Wye Valley NHS Trust</c:v>
                </c:pt>
                <c:pt idx="4">
                  <c:v>Worcestershire Acute Hospitals NHS Trust</c:v>
                </c:pt>
              </c:strCache>
            </c:strRef>
          </c:cat>
          <c:val>
            <c:numRef>
              <c:f>Sheet1!$C$2:$C$6</c:f>
              <c:numCache>
                <c:formatCode>0.0</c:formatCode>
                <c:ptCount val="5"/>
                <c:pt idx="0">
                  <c:v>3.5</c:v>
                </c:pt>
                <c:pt idx="1">
                  <c:v>3.5</c:v>
                </c:pt>
                <c:pt idx="2">
                  <c:v>3.4000000000000004</c:v>
                </c:pt>
                <c:pt idx="3">
                  <c:v>3.4000000000000004</c:v>
                </c:pt>
                <c:pt idx="4">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0.30000000000000071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0.50710444194089987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0.16364300000000043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1.7084139999999994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0.75061499999999981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0.81357400000000091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8.9058550000000007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9.9999999999999645E-2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9.9999999999999645E-2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0.29936600000000002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0.40469900000000081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0.11282699999999934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1.1778970000000006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0.51752600000000015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0.57149599999999978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6.9862659999999996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0.30000000000000071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Sherwood Forest Hospitals NHS Foundation Trust</c:v>
                </c:pt>
                <c:pt idx="1">
                  <c:v>South Warwickshire NHS Foundation Trust</c:v>
                </c:pt>
                <c:pt idx="2">
                  <c:v>University Hospitals of Derby and Burton NHS Foundation Trust</c:v>
                </c:pt>
                <c:pt idx="3">
                  <c:v>George Eliot Hospital NHS Trust</c:v>
                </c:pt>
                <c:pt idx="4">
                  <c:v>Chesterfield Royal Hospital NHS Foundation Trust</c:v>
                </c:pt>
              </c:strCache>
            </c:strRef>
          </c:cat>
          <c:val>
            <c:numRef>
              <c:f>Sheet1!$B$2:$B$6</c:f>
              <c:numCache>
                <c:formatCode>0.0</c:formatCode>
                <c:ptCount val="5"/>
                <c:pt idx="0">
                  <c:v>8.3000000000000007</c:v>
                </c:pt>
                <c:pt idx="1">
                  <c:v>8.1</c:v>
                </c:pt>
                <c:pt idx="2">
                  <c:v>8</c:v>
                </c:pt>
                <c:pt idx="3">
                  <c:v>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Sherwood Forest Hospitals NHS Foundation Trust</c:v>
                </c:pt>
                <c:pt idx="1">
                  <c:v>South Warwickshire NHS Foundation Trust</c:v>
                </c:pt>
                <c:pt idx="2">
                  <c:v>University Hospitals of Derby and Burton NHS Foundation Trust</c:v>
                </c:pt>
                <c:pt idx="3">
                  <c:v>George Eliot Hospital NHS Trust</c:v>
                </c:pt>
                <c:pt idx="4">
                  <c:v>Chesterfield Royal Hospital NHS Foundation Trust</c:v>
                </c:pt>
              </c:strCache>
            </c:strRef>
          </c:cat>
          <c:val>
            <c:numRef>
              <c:f>Sheet1!$C$2:$C$6</c:f>
              <c:numCache>
                <c:formatCode>0.0</c:formatCode>
                <c:ptCount val="5"/>
                <c:pt idx="0">
                  <c:v>1.6999999999999993</c:v>
                </c:pt>
                <c:pt idx="1">
                  <c:v>1.9000000000000004</c:v>
                </c:pt>
                <c:pt idx="2">
                  <c:v>2</c:v>
                </c:pt>
                <c:pt idx="3">
                  <c:v>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University Hospitals Coventry and Warwickshire NHS Trust</c:v>
                </c:pt>
                <c:pt idx="2">
                  <c:v>Northampton General Hospital NHS Trust</c:v>
                </c:pt>
                <c:pt idx="3">
                  <c:v>Wye Valley NHS Trust</c:v>
                </c:pt>
                <c:pt idx="4">
                  <c:v>The Dudley Group NHS Foundation Trust</c:v>
                </c:pt>
              </c:strCache>
            </c:strRef>
          </c:cat>
          <c:val>
            <c:numRef>
              <c:f>Sheet1!$B$2:$B$6</c:f>
              <c:numCache>
                <c:formatCode>0.0</c:formatCode>
                <c:ptCount val="5"/>
                <c:pt idx="0">
                  <c:v>7.2</c:v>
                </c:pt>
                <c:pt idx="1">
                  <c:v>7.3</c:v>
                </c:pt>
                <c:pt idx="2">
                  <c:v>7.3</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University Hospitals Coventry and Warwickshire NHS Trust</c:v>
                </c:pt>
                <c:pt idx="2">
                  <c:v>Northampton General Hospital NHS Trust</c:v>
                </c:pt>
                <c:pt idx="3">
                  <c:v>Wye Valley NHS Trust</c:v>
                </c:pt>
                <c:pt idx="4">
                  <c:v>The Dudley Group NHS Foundation Trust</c:v>
                </c:pt>
              </c:strCache>
            </c:strRef>
          </c:cat>
          <c:val>
            <c:numRef>
              <c:f>Sheet1!$C$2:$C$6</c:f>
              <c:numCache>
                <c:formatCode>0.0</c:formatCode>
                <c:ptCount val="5"/>
                <c:pt idx="0">
                  <c:v>2.8</c:v>
                </c:pt>
                <c:pt idx="1">
                  <c:v>2.7</c:v>
                </c:pt>
                <c:pt idx="2">
                  <c:v>2.7</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1.9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97.677000000000007</c:v>
                </c:pt>
                <c:pt idx="1">
                  <c:v>1.4380999999999999</c:v>
                </c:pt>
                <c:pt idx="2">
                  <c:v>0.1106</c:v>
                </c:pt>
                <c:pt idx="3">
                  <c:v>0.1106</c:v>
                </c:pt>
                <c:pt idx="4">
                  <c:v>0</c:v>
                </c:pt>
                <c:pt idx="5">
                  <c:v>0.66369999999999996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0.15760400000000008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0.42862299999999998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0.11949599999999982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1.2475309999999995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0.5481189999999998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0.57108400000000081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9.255236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0.30000000000000071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2.9746097101900126E-2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0.18759299999999968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1.9584460000000004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0.8604699999999994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1.6380420000000004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8.2210400000000003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2.4040000000002948E-3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0.34647200000000034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9.6593999999999625E-2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1.008426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0.44306599999999996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0.39878299999999989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8.8958440000000003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7.2433492245964999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0.24432677540350056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0.10139299999999984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1.0585249999999995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0.4650780000000001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0.23841600000000085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8.5254770000000004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0.11178800000000066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0.22290100000000024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6.2142999999998949E-2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0.64876300000000064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6.2142999999998949E-2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0.22290000000000099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0.17508899999999983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9.86843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0.32142002279209958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9.4082000000000221E-2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0.98220699999999894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9.4083000000001249E-2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0.33746299999999962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0.33362499999999962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9.3770179999999996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0.20997036853580031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9.8659000000000496E-2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1.0299870000000002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9.8658999999999608E-2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0.35388000000000019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0.39547999999999917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9.1647269999999992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24.4693</c:v>
                </c:pt>
                <c:pt idx="1">
                  <c:v>0.44690000000000002</c:v>
                </c:pt>
                <c:pt idx="2">
                  <c:v>72.402199999999993</c:v>
                </c:pt>
                <c:pt idx="3">
                  <c:v>0</c:v>
                </c:pt>
                <c:pt idx="4">
                  <c:v>0</c:v>
                </c:pt>
                <c:pt idx="5">
                  <c:v>0.11169999999999999</c:v>
                </c:pt>
                <c:pt idx="6">
                  <c:v>0</c:v>
                </c:pt>
                <c:pt idx="7">
                  <c:v>1.2291000000000001</c:v>
                </c:pt>
                <c:pt idx="8">
                  <c:v>1.3408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0.62248199999999976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0.35803600000000024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9.9816999999999823E-2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1.0420810000000005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9.9817999999999074E-2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0.35803500000000099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0.44681799999999861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9.6798959999999994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0.34554796031469959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0.11428499999999975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1.193117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0.11428500000000064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0.40992799999999985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0.68533700000000053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8.8041560000000008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4.4135999999999953E-2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0.44506200000000007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0.12408000000000019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1.2953759999999992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0.12408000000000108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0.44506200000000007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0.62919499999999928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9.2877890000000001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0.38659653586260045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0.19322199999999956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2.0172100000000004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0.19322199999999956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0.6930670000000001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0.86459200000000092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8.6288060000000009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0.45706199999999875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0.12796800000000097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3.5676000000000485E-2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0.37245699999999893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3.5676000000000485E-2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0.12796799999999919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0.20791700000000013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9.9469759999999994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0.78369999999999995</c:v>
                </c:pt>
                <c:pt idx="1">
                  <c:v>0.21630000000000005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0.78369999999999995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Your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Your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Your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Your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Your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Your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Your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Your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9.4891450055341799</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The Robert Jones and Agnes Hunt Orthopaedic Hospital NHS Foundation Trust</c:v>
                </c:pt>
                <c:pt idx="2">
                  <c:v>South Warwickshire NHS Foundation Trust</c:v>
                </c:pt>
                <c:pt idx="3">
                  <c:v>University Hospitals of Derby and Burton NHS Foundation Trust</c:v>
                </c:pt>
                <c:pt idx="4">
                  <c:v>Birmingham Women's and Children's NHS Foundation Trust</c:v>
                </c:pt>
              </c:strCache>
            </c:strRef>
          </c:cat>
          <c:val>
            <c:numRef>
              <c:f>Sheet1!$B$2:$B$6</c:f>
              <c:numCache>
                <c:formatCode>0.0</c:formatCode>
                <c:ptCount val="5"/>
                <c:pt idx="0">
                  <c:v>9.5</c:v>
                </c:pt>
                <c:pt idx="1">
                  <c:v>9.5</c:v>
                </c:pt>
                <c:pt idx="2">
                  <c:v>9</c:v>
                </c:pt>
                <c:pt idx="3">
                  <c:v>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The Robert Jones and Agnes Hunt Orthopaedic Hospital NHS Foundation Trust</c:v>
                </c:pt>
                <c:pt idx="2">
                  <c:v>South Warwickshire NHS Foundation Trust</c:v>
                </c:pt>
                <c:pt idx="3">
                  <c:v>University Hospitals of Derby and Burton NHS Foundation Trust</c:v>
                </c:pt>
                <c:pt idx="4">
                  <c:v>Birmingham Women's and Children's NHS Foundation Trust</c:v>
                </c:pt>
              </c:strCache>
            </c:strRef>
          </c:cat>
          <c:val>
            <c:numRef>
              <c:f>Sheet1!$C$2:$C$6</c:f>
              <c:numCache>
                <c:formatCode>0.0</c:formatCode>
                <c:ptCount val="5"/>
                <c:pt idx="0">
                  <c:v>0.5</c:v>
                </c:pt>
                <c:pt idx="1">
                  <c:v>0.5</c:v>
                </c:pt>
                <c:pt idx="2">
                  <c:v>1</c:v>
                </c:pt>
                <c:pt idx="3">
                  <c:v>1</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The Dudley Group NHS Foundation Trust</c:v>
                </c:pt>
                <c:pt idx="2">
                  <c:v>Kettering General Hospital NHS Foundation Trust</c:v>
                </c:pt>
                <c:pt idx="3">
                  <c:v>The Shrewsbury and Telford Hospital NHS Trust</c:v>
                </c:pt>
                <c:pt idx="4">
                  <c:v>United Lincolnshire Hospitals NHS Trust</c:v>
                </c:pt>
              </c:strCache>
            </c:strRef>
          </c:cat>
          <c:val>
            <c:numRef>
              <c:f>Sheet1!$B$2:$B$6</c:f>
              <c:numCache>
                <c:formatCode>0.0</c:formatCode>
                <c:ptCount val="5"/>
                <c:pt idx="0">
                  <c:v>8.4</c:v>
                </c:pt>
                <c:pt idx="1">
                  <c:v>8.4</c:v>
                </c:pt>
                <c:pt idx="2">
                  <c:v>8.4</c:v>
                </c:pt>
                <c:pt idx="3">
                  <c:v>8.4</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The Dudley Group NHS Foundation Trust</c:v>
                </c:pt>
                <c:pt idx="2">
                  <c:v>Kettering General Hospital NHS Foundation Trust</c:v>
                </c:pt>
                <c:pt idx="3">
                  <c:v>The Shrewsbury and Telford Hospital NHS Trust</c:v>
                </c:pt>
                <c:pt idx="4">
                  <c:v>United Lincolnshire Hospitals NHS Trust</c:v>
                </c:pt>
              </c:strCache>
            </c:strRef>
          </c:cat>
          <c:val>
            <c:numRef>
              <c:f>Sheet1!$C$2:$C$6</c:f>
              <c:numCache>
                <c:formatCode>0.0</c:formatCode>
                <c:ptCount val="5"/>
                <c:pt idx="0">
                  <c:v>1.5999999999999996</c:v>
                </c:pt>
                <c:pt idx="1">
                  <c:v>1.5999999999999996</c:v>
                </c:pt>
                <c:pt idx="2">
                  <c:v>1.5999999999999996</c:v>
                </c:pt>
                <c:pt idx="3">
                  <c:v>1.5999999999999996</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0.1236069999999998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0.23886399999999952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6.6594000000000264E-2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0.69522800000000018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6.6594000000000264E-2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0.23886399999999952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0.21231799999999978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9.4617799999999992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0.2015581714707988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5.6866000000001193E-2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0.59367400000000004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5.6865999999999417E-2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0.20397299999999952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0.16627100000000006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9.7380960000000005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0.11912223587500037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8.8970999999999023E-2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0.92884399999999978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8.8971000000000799E-2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0.31912999999999947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2.2960000000001202E-2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9.2675579999999993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50.391100000000002</c:v>
                </c:pt>
                <c:pt idx="2">
                  <c:v>49.608899999999998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Your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Your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Your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Your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Your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Your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Your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Your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9.3583717772294293</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Sherwood Forest Hospitals NHS Foundation Trust</c:v>
                </c:pt>
                <c:pt idx="4">
                  <c:v>University Hospitals of Derby and Burton NHS Foundation Trust</c:v>
                </c:pt>
              </c:strCache>
            </c:strRef>
          </c:cat>
          <c:val>
            <c:numRef>
              <c:f>Sheet1!$B$2:$B$6</c:f>
              <c:numCache>
                <c:formatCode>0.0</c:formatCode>
                <c:ptCount val="5"/>
                <c:pt idx="0">
                  <c:v>9.4</c:v>
                </c:pt>
                <c:pt idx="1">
                  <c:v>9</c:v>
                </c:pt>
                <c:pt idx="2">
                  <c:v>8.8000000000000007</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Sherwood Forest Hospitals NHS Foundation Trust</c:v>
                </c:pt>
                <c:pt idx="4">
                  <c:v>University Hospitals of Derby and Burton NHS Foundation Trust</c:v>
                </c:pt>
              </c:strCache>
            </c:strRef>
          </c:cat>
          <c:val>
            <c:numRef>
              <c:f>Sheet1!$C$2:$C$6</c:f>
              <c:numCache>
                <c:formatCode>0.0</c:formatCode>
                <c:ptCount val="5"/>
                <c:pt idx="0">
                  <c:v>0.59999999999999964</c:v>
                </c:pt>
                <c:pt idx="1">
                  <c:v>1</c:v>
                </c:pt>
                <c:pt idx="2">
                  <c:v>1.1999999999999993</c:v>
                </c:pt>
                <c:pt idx="3">
                  <c:v>1.1999999999999993</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The Dudley Group NHS Foundation Trust</c:v>
                </c:pt>
                <c:pt idx="2">
                  <c:v>University Hospitals Coventry and Warwickshire NHS Trust</c:v>
                </c:pt>
                <c:pt idx="3">
                  <c:v>Walsall Healthcare NHS Trust</c:v>
                </c:pt>
                <c:pt idx="4">
                  <c:v>The Royal Wolverhampton NHS Trust</c:v>
                </c:pt>
              </c:strCache>
            </c:strRef>
          </c:cat>
          <c:val>
            <c:numRef>
              <c:f>Sheet1!$B$2:$B$6</c:f>
              <c:numCache>
                <c:formatCode>0.0</c:formatCode>
                <c:ptCount val="5"/>
                <c:pt idx="0">
                  <c:v>7.9</c:v>
                </c:pt>
                <c:pt idx="1">
                  <c:v>8.1</c:v>
                </c:pt>
                <c:pt idx="2">
                  <c:v>8.1</c:v>
                </c:pt>
                <c:pt idx="3">
                  <c:v>8.1</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The Dudley Group NHS Foundation Trust</c:v>
                </c:pt>
                <c:pt idx="2">
                  <c:v>University Hospitals Coventry and Warwickshire NHS Trust</c:v>
                </c:pt>
                <c:pt idx="3">
                  <c:v>Walsall Healthcare NHS Trust</c:v>
                </c:pt>
                <c:pt idx="4">
                  <c:v>The Royal Wolverhampton NHS Trust</c:v>
                </c:pt>
              </c:strCache>
            </c:strRef>
          </c:cat>
          <c:val>
            <c:numRef>
              <c:f>Sheet1!$C$2:$C$6</c:f>
              <c:numCache>
                <c:formatCode>0.0</c:formatCode>
                <c:ptCount val="5"/>
                <c:pt idx="0">
                  <c:v>2.0999999999999996</c:v>
                </c:pt>
                <c:pt idx="1">
                  <c:v>1.9000000000000004</c:v>
                </c:pt>
                <c:pt idx="2">
                  <c:v>1.9000000000000004</c:v>
                </c:pt>
                <c:pt idx="3">
                  <c:v>1.9000000000000004</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0.18274400000000046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0.26166900000000037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7.2951999999999018E-2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0.76160400000000017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7.2950999999999766E-2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0.26167000000000051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0.2361140000000006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9.5735550000000007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6.0603000000000407E-2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0.23966500000000046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6.6816999999998572E-2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0.69755800000000079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6.6817000000000348E-2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0.23966500000000046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1.6685999999999979E-2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9.5525079999999996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0.11062900000000031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0.29502400000000062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8.224999999999838E-2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0.85868300000000097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8.2250999999999408E-2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0.29502399999999973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8.1159000000001313E-2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9.3816869999999994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0.47382299999999944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0.34426200000000051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9.5977999999999675E-2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1.0019939999999998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9.5978000000000563E-2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0.34426299999999888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0.78179900000000124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8.9257369999999998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Your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Your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Your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Your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Your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Your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Your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Your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9.1153048889514707</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Sherwood Forest Hospitals NHS Foundation Trust</c:v>
                </c:pt>
                <c:pt idx="3">
                  <c:v>South Warwickshire NHS Foundation Trust</c:v>
                </c:pt>
                <c:pt idx="4">
                  <c:v>University Hospitals of Derby and Burton NHS Foundation Trust</c:v>
                </c:pt>
              </c:strCache>
            </c:strRef>
          </c:cat>
          <c:val>
            <c:numRef>
              <c:f>Sheet1!$B$2:$B$6</c:f>
              <c:numCache>
                <c:formatCode>0.0</c:formatCode>
                <c:ptCount val="5"/>
                <c:pt idx="0">
                  <c:v>9.1</c:v>
                </c:pt>
                <c:pt idx="1">
                  <c:v>8.6999999999999993</c:v>
                </c:pt>
                <c:pt idx="2">
                  <c:v>8.4</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Sherwood Forest Hospitals NHS Foundation Trust</c:v>
                </c:pt>
                <c:pt idx="3">
                  <c:v>South Warwickshire NHS Foundation Trust</c:v>
                </c:pt>
                <c:pt idx="4">
                  <c:v>University Hospitals of Derby and Burton NHS Foundation Trust</c:v>
                </c:pt>
              </c:strCache>
            </c:strRef>
          </c:cat>
          <c:val>
            <c:numRef>
              <c:f>Sheet1!$C$2:$C$6</c:f>
              <c:numCache>
                <c:formatCode>0.0</c:formatCode>
                <c:ptCount val="5"/>
                <c:pt idx="0">
                  <c:v>0.90000000000000036</c:v>
                </c:pt>
                <c:pt idx="1">
                  <c:v>1.3000000000000007</c:v>
                </c:pt>
                <c:pt idx="2">
                  <c:v>1.5999999999999996</c:v>
                </c:pt>
                <c:pt idx="3">
                  <c:v>1.6999999999999993</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University Hospitals Coventry and Warwickshire NHS Trust</c:v>
                </c:pt>
                <c:pt idx="2">
                  <c:v>The Dudley Group NHS Foundation Trust</c:v>
                </c:pt>
                <c:pt idx="3">
                  <c:v>United Lincolnshire Hospitals NHS Trust</c:v>
                </c:pt>
                <c:pt idx="4">
                  <c:v>Northampton General Hospital NHS Trust</c:v>
                </c:pt>
              </c:strCache>
            </c:strRef>
          </c:cat>
          <c:val>
            <c:numRef>
              <c:f>Sheet1!$B$2:$B$6</c:f>
              <c:numCache>
                <c:formatCode>0.0</c:formatCode>
                <c:ptCount val="5"/>
                <c:pt idx="0">
                  <c:v>7.5</c:v>
                </c:pt>
                <c:pt idx="1">
                  <c:v>7.7</c:v>
                </c:pt>
                <c:pt idx="2">
                  <c:v>7.7</c:v>
                </c:pt>
                <c:pt idx="3">
                  <c:v>7.7</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University Hospitals Coventry and Warwickshire NHS Trust</c:v>
                </c:pt>
                <c:pt idx="2">
                  <c:v>The Dudley Group NHS Foundation Trust</c:v>
                </c:pt>
                <c:pt idx="3">
                  <c:v>United Lincolnshire Hospitals NHS Trust</c:v>
                </c:pt>
                <c:pt idx="4">
                  <c:v>Northampton General Hospital NHS Trust</c:v>
                </c:pt>
              </c:strCache>
            </c:strRef>
          </c:cat>
          <c:val>
            <c:numRef>
              <c:f>Sheet1!$C$2:$C$6</c:f>
              <c:numCache>
                <c:formatCode>0.0</c:formatCode>
                <c:ptCount val="5"/>
                <c:pt idx="0">
                  <c:v>2.5</c:v>
                </c:pt>
                <c:pt idx="1">
                  <c:v>2.2999999999999998</c:v>
                </c:pt>
                <c:pt idx="2">
                  <c:v>2.2999999999999998</c:v>
                </c:pt>
                <c:pt idx="3">
                  <c:v>2.2999999999999998</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0.36453399999999991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0.30431499999999989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8.4840999999999944E-2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0.88572499999999987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8.4841000000000832E-2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0.304314999999999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0.18529700000000027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8.8729949999999995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0.20289470072940041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8.7316999999999645E-2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0.91157399999999988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8.7316000000000393E-2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0.31319599999999959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0.62753500000000084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8.5431670000000004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0.13256646760379986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6.2967000000000439E-2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0.65736699999999892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6.2967000000000439E-2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0.22585600000000028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0.27759900000000037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9.5712010000000003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0.19805199999999967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0.37255199999999977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0.10386499999999987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1.0843330000000009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0.10386499999999899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0.37255200000000066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0.58209199999999939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9.2292439999999996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0.1159930276154002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0.14980599999999988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1.5639449999999995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0.14980599999999988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0.5373360000000007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1.5406120000000003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8.1879550000000005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3.4291999999999998</c:v>
                </c:pt>
                <c:pt idx="1">
                  <c:v>8.5176999999999996</c:v>
                </c:pt>
                <c:pt idx="2">
                  <c:v>28.982299999999999</c:v>
                </c:pt>
                <c:pt idx="3">
                  <c:v>59.070799999999998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9.0448470000000007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7.8671999999999187E-2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0.1048840000000002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2.9239999999999711E-2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0.3052690000000009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2.9240999999998962E-2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0.10488300000000095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0.24857499999999888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9.9456109999999995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0.22535900000000098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0.20172600000000074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5.6239999999998957E-2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0.58713700000000024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5.6240000000000734E-2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0.20172699999999999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0.21490199999999859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9.3982749999999999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0.24373597606460073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9.0450999999999837E-2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0.94429599999999958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9.0450999999999837E-2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0.32443800000000067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0.40976899999999894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9.1739899999999999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Your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Your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Your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Your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Your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Your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Your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Your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Birmingham Women's and Children's NHS Foundation Trust</c:v>
                </c:pt>
                <c:pt idx="3">
                  <c:v>Chesterfield Royal Hospital NHS Foundation Trust</c:v>
                </c:pt>
                <c:pt idx="4">
                  <c:v>University Hospitals of Derby and Burton NHS Foundation Trust</c:v>
                </c:pt>
              </c:strCache>
            </c:strRef>
          </c:cat>
          <c:val>
            <c:numRef>
              <c:f>Sheet1!$B$2:$B$6</c:f>
              <c:numCache>
                <c:formatCode>0.0</c:formatCode>
                <c:ptCount val="5"/>
                <c:pt idx="0">
                  <c:v>9.1999999999999993</c:v>
                </c:pt>
                <c:pt idx="1">
                  <c:v>8.5</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Birmingham Women's and Children's NHS Foundation Trust</c:v>
                </c:pt>
                <c:pt idx="3">
                  <c:v>Chesterfield Royal Hospital NHS Foundation Trust</c:v>
                </c:pt>
                <c:pt idx="4">
                  <c:v>University Hospitals of Derby and Burton NHS Foundation Trust</c:v>
                </c:pt>
              </c:strCache>
            </c:strRef>
          </c:cat>
          <c:val>
            <c:numRef>
              <c:f>Sheet1!$C$2:$C$6</c:f>
              <c:numCache>
                <c:formatCode>0.0</c:formatCode>
                <c:ptCount val="5"/>
                <c:pt idx="0">
                  <c:v>0.80000000000000071</c:v>
                </c:pt>
                <c:pt idx="1">
                  <c:v>1.5</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of North Midlands NHS Trust</c:v>
                </c:pt>
                <c:pt idx="1">
                  <c:v>The Dudley Group NHS Foundation Trust</c:v>
                </c:pt>
                <c:pt idx="2">
                  <c:v>Sandwell and West Birmingham Hospitals NHS Trust</c:v>
                </c:pt>
                <c:pt idx="3">
                  <c:v>Northampton General Hospital NHS Trust</c:v>
                </c:pt>
                <c:pt idx="4">
                  <c:v>Worcestershire Acute Hospitals NHS Trust</c:v>
                </c:pt>
              </c:strCache>
            </c:strRef>
          </c:cat>
          <c:val>
            <c:numRef>
              <c:f>Sheet1!$B$2:$B$6</c:f>
              <c:numCache>
                <c:formatCode>0.0</c:formatCode>
                <c:ptCount val="5"/>
                <c:pt idx="0">
                  <c:v>7.7</c:v>
                </c:pt>
                <c:pt idx="1">
                  <c:v>7.8</c:v>
                </c:pt>
                <c:pt idx="2">
                  <c:v>7.8</c:v>
                </c:pt>
                <c:pt idx="3">
                  <c:v>7.8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of North Midlands NHS Trust</c:v>
                </c:pt>
                <c:pt idx="1">
                  <c:v>The Dudley Group NHS Foundation Trust</c:v>
                </c:pt>
                <c:pt idx="2">
                  <c:v>Sandwell and West Birmingham Hospitals NHS Trust</c:v>
                </c:pt>
                <c:pt idx="3">
                  <c:v>Northampton General Hospital NHS Trust</c:v>
                </c:pt>
                <c:pt idx="4">
                  <c:v>Worcestershire Acute Hospitals NHS Trust</c:v>
                </c:pt>
              </c:strCache>
            </c:strRef>
          </c:cat>
          <c:val>
            <c:numRef>
              <c:f>Sheet1!$C$2:$C$6</c:f>
              <c:numCache>
                <c:formatCode>0.0</c:formatCode>
                <c:ptCount val="5"/>
                <c:pt idx="0">
                  <c:v>2.2999999999999998</c:v>
                </c:pt>
                <c:pt idx="1">
                  <c:v>2.2000000000000002</c:v>
                </c:pt>
                <c:pt idx="2">
                  <c:v>2.2000000000000002</c:v>
                </c:pt>
                <c:pt idx="3">
                  <c:v>2.2000000000000002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0.17827600000000032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0.18807999999999936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5.2436000000000149E-2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0.5474180000000004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5.2435000000000898E-2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0.18807999999999936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0.22563800000000001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9.6504370000000002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0.5755650000000001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0.24593299999999996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6.8564000000000291E-2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0.71580099999999991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6.8565000000000431E-2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0.24593299999999907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0.45745699999999978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8.705527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0.27737100000000048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0.22463899999999981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6.2628000000000128E-2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0.65382599999999957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6.2628000000000128E-2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0.22464000000000084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0.68776499999999885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9.2236279999999997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Your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Your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Your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Your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Your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Your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Your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Your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8.3789938915212598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464931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RL1 | The Robert Jones and Agnes Hunt Orthopaedic Hospital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RL1 | The Robert Jones and Agnes Hunt Orthopaedic Hospital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RL1 | The Robert Jones and Agnes Hunt Orthopaedic Hospital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8.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8.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chart" Target="../charts/chart330.xml"/><Relationship Id="rId2" Type="http://schemas.openxmlformats.org/officeDocument/2006/relationships/notesSlide" Target="../notesSlides/notesSlide66.xml"/><Relationship Id="rId1" Type="http://schemas.openxmlformats.org/officeDocument/2006/relationships/slideLayout" Target="../slideLayouts/slideLayout8.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7.xml"/><Relationship Id="rId1" Type="http://schemas.openxmlformats.org/officeDocument/2006/relationships/slideLayout" Target="../slideLayouts/slideLayout9.xml"/><Relationship Id="rId5" Type="http://schemas.openxmlformats.org/officeDocument/2006/relationships/chart" Target="../charts/chart333.xml"/><Relationship Id="rId4" Type="http://schemas.openxmlformats.org/officeDocument/2006/relationships/chart" Target="../charts/chart332.xml"/></Relationships>
</file>

<file path=ppt/slides/_rels/slide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8.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80.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6.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The Robert Jones and Agnes Hunt Orthopaedic Hospital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3304046698"/>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3051248177"/>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Q27. Were you able to discuss your condition or treatment with hospital staff without being overheard?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4136571854"/>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8504342"/>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3084821835"/>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Q46. After leaving hospital, did you get enough support from health or social care services to help you recover or manage your condition?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hospital lighting?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Q28. Were you given enough privacy when being examined or treated?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5148154"/>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58582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83454809"/>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920135157"/>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152821042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37292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384839617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09838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95796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297462858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2557139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575700566"/>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26215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22799641"/>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214271754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1546322953"/>
              </p:ext>
            </p:extLst>
          </p:nvPr>
        </p:nvGraphicFramePr>
        <p:xfrm>
          <a:off x="838201" y="3065905"/>
          <a:ext cx="5415164" cy="51816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Not shown for this section due to &lt;30 responses received for a contributing question</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045608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97229821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6408426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15718726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27562530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238536977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78090029"/>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382674191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t>
                      </a: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85319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69825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4019208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183458491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288505821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128623578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1080782393"/>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99500993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80882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61011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5812398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131743825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2415244998"/>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1204614119"/>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73810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06690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24039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122152"/>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59497583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35264950"/>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9.5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9527683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107321181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5031277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119683144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393669289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3213966403"/>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911997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21258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655085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26622244"/>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53287303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482310855"/>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9.4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6592924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398523323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427521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321196176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300305040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88598603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3353562291"/>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291473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201668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62783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8737521"/>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410542010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2277380391"/>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9.1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6732322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344566694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4165721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196533387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391350228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340026848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600464993"/>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349442121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01872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36625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2147511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220585564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379445377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226464410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501915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84686595"/>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00409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25004124"/>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154901714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2238222047"/>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9.2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7787911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118550713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0454825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244004285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40611121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481732306"/>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32383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56179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46932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8451931"/>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373874218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4113592800"/>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328360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89401015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6815027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314793788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417645200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12755442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1717572825"/>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415796348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1102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51060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7262156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337725557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250349301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394403460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305057323"/>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130553301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25014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83694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9483656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2900295214"/>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50755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24795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85261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0634546"/>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226898721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2181350605"/>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0061850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219302436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906124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409427517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3781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17793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58635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5921935"/>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60638744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4051529996"/>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9.7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3770315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21800857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6940631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25630552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734187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001285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00893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4091590"/>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270484505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926410627"/>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9.4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5420772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223343668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1913294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309590496"/>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169686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09929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7997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320909640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356974558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392609948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(841)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256930629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409869037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424474321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(899)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441557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115403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32759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427632144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22326341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315042757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(514)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156754648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61810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300955818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110262605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(807)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6613762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75873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185682945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105691811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265401837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(807)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86261085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835393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142100330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91345406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(807)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882623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3166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181147159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1559704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171937882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88059796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038635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170461352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52967727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(902)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729386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35003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310499308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350401194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63919759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(727)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174135802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82627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194611805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76213768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(672)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323180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17319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393810630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351682772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414453289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(452)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379156976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23828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190138297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133023134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(899)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821801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862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07104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831466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245415393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69001906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393134256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(225)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389692773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392167288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253457785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(281)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34714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391711218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10970251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30558820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(890)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149870811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07058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183956672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258727518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(858)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233375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731654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33068560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289154160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18760742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(902)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165600342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03405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158355289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310387075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(897)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423392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01674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92282812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245410267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75000423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(863)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179805074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59719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341418288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313889612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(902)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2695151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02569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231661304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130960493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47011814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(891)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211404684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86197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158436343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3200324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(900)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638990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69263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4199793940"/>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249512788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273655727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(845)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2638183465"/>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59990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404292039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150668227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(882)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3211422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04043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193478509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8764901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224996848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(891)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364651980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64272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61131314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107918018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(719)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721340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34269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77292607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310012803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279493684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(791)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141144571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16063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349035301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363372573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(893)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0053047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20591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121036103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55770971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370335001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(876)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64551891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75140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318690702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134677178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(868)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822336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562486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251457275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143225835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387688903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(829)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328004582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245774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221405276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364418661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(856)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304280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27750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324303821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191383139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266974941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(855)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211193327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27115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128941055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28521401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(891)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43807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52746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1712393786"/>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309116470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278184053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(775)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2881962639"/>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25153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185274716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405765632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(647)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867832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820391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97017059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47165473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101581555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(900)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309329606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12007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87870203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415999303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(888)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610470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1419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3208658112"/>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354169305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294258548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(836)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877573098"/>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77358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186599902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87621366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(770)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640375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05390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13707952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304976407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85461493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(866)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26278906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64820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92483178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44671873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(868)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3771821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01461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1147058757"/>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356267726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379299482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(543)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3861089420"/>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265155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385262522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358660772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(466)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282416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39209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154876239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15461472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143741414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(705)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152796240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810665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248198113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34316313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(895)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828460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39817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192442780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17485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33698117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289110264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ROBERT JONES &amp; AGNES HUNT ORTHOPAEDIC HOSPITAL (894)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261227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16211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312052725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3114875672"/>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304056476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01768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47943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3102816347"/>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10.0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108659382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1378312494"/>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99990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32330063"/>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3506612631"/>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30785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379158532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805160233"/>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845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719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876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986833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220369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86881495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2719865493"/>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829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12743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8637370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400380825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2281201606"/>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775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647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888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6.1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02769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93180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254177927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1916931012"/>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2.2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2529934898"/>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4191751993"/>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50069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959509"/>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8356342"/>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36710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14868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52140087"/>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95708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76886594"/>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2637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934428851"/>
              </p:ext>
            </p:extLst>
          </p:nvPr>
        </p:nvGraphicFramePr>
        <p:xfrm>
          <a:off x="469068" y="1548000"/>
          <a:ext cx="11253864" cy="478536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Q5. Were you ever prevented from sleeping at night by noise from staff?
Q18. When doctors spoke about your care in front of you, were you included in the conversation?
Q20. Did you have confidence and trust in the nurses treating you?
Q21. When nurses spoke about your care in front of you, were you included in the conversation?
Q44. Did hospital staff discuss with you whether you may need any further health or social care services after leaving hospital?
Q47. Overall, did you feel you were treated with respect and dignity while you were in the hospital?</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Q3. How long do you feel you had to wait to get to a bed on a ward after you arrived at the hospital?
Q4. Did you get help from staff to keep in touch with your family and friends?
Q5. Were you ever prevented from sleeping at night by noise from other patients?
Q8. How clean was the hospital room or ward that you were in?
Q9. Did you get enough help from staff to wash or keep yourself clean?
Q10. If you brought medication with you to hospital, were you able to take it when you needed to?
Q11. Were you offered food that met any dietary needs or requirements you had?
Q12. How would you rate the hospital food?
Q13. Did you get enough help from staff to eat your meals?
Q14. Were you able to get hospital food outside of set meal times?
Q15. During your time in hospital, did you get enough to drink?
Q16. When you asked doctors questions, did you get answers you could understand?
Q17. Did you have confidence and trust in the doctors treating you?
Q19. When you asked nurses questions, did you get answers you could understand?
Q22. In your opinion, were there enough nurses on duty to care for you in hospital?
Q23. Thinking about your care and treatment, were you told something by a member of staff that was different to what you had been told by another member of staff?
Q24. To what extent did staff looking after you involve you in decisions about your care and treatment?
Q25. How much information about your condition or treatment was given to you?
Q26. Did you feel able to talk to members of hospital staff about your worries and fears?
Q27. Were you able to discuss your condition or treatment with hospital staff without being overheard?
Q28. Were you given enough privacy when being examined or treated?
Q29. Do you think the hospital staff did everything they could to help control your pain?
Q30. Were you able to get a member of staff to help you when you needed attention?
Q32. Beforehand, how well did hospital staff answer your questions about the operations or procedures?
Q33. Beforehand, how well did hospital staff explain how you might feel after you had the operations or procedures?
Q34. After the operations or procedures, how well did hospital staff explain how the operation or procedure had gone?
Q35. To what extent did staff involve you in decisions about you leaving hospital?
Q36. To what extent did hospital staff take your family or home situation into account when planning for you to leave hospital?
Q37. Did hospital staff discuss with you whether you would need any additional equipment in your home, or any changes to your home, after leaving the hospital?
Q38. Were you given enough notice about when you were going to leave hospital?</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26844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597750736"/>
              </p:ext>
            </p:extLst>
          </p:nvPr>
        </p:nvGraphicFramePr>
        <p:xfrm>
          <a:off x="469068" y="1548000"/>
          <a:ext cx="11253864" cy="173736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Q39. Before you left hospital, were you given any information about what you should or should not do after leaving hospital?
Q40. To what extent did you understand the information you were given about what you should or should not do after leaving hospital?
Q41. Thinking about any medicine you were to take at home, were you given any of the following?
Q42. Before you left hospital, did you know what would happen next with your care?
Q43. Did hospital staff tell you who to contact if you were worried about your condition or treatment after you left hospital?
Q48. Overall, how was your experience while you were in the hospital?</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6293783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098770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707308168"/>
              </p:ext>
            </p:extLst>
          </p:nvPr>
        </p:nvGraphicFramePr>
        <p:xfrm>
          <a:off x="469068" y="1548000"/>
          <a:ext cx="11253864" cy="1708056"/>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Your trust has not shown a statistically significant increase for any questions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Q46. After leaving hospital, did you get enough support from health or social care services to help you recover or manage your condition?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Q9. Did you get enough help from staff to wash or keep yourself clean?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31806438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2334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77</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The Robert Jones and Agnes Hunt Orthopaedic Hospital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1629201046"/>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Food outside set meal times: patients being able to get hospital food outside of set meal times, if needed
Noise from other patients: patients not being bothered by noise at night from other patients
Waiting to get to a bed: patients feeling that they waited the right amount of time to get to a bed on a ward after they arrived at the hospital
Privacy for discussions: patients being able to discuss their condition or treatment with hospital staff without being overheard
Help with eating: patients being given enough help from staff to eat meals, if needed</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3984298587"/>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Support from health or social care services: patients being given enough support from health or social care services to help them recover or manage their condition after leaving hospital
Waiting to be admitted: patients feeling that they waited the right amount of time on the waiting list before being admitted to hospital
Disturbance from hospital lighting: patients not being bothered at night by hospital lighting
Feedback on care: patients being asked to give their views on the quality of their care
Privacy for examinations: patients being given enough privacy when being examined or treated</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The Robert Jones and Agnes Hunt Orthopaedic Hospital NHS Foundation Trust who had attended in late 2021. Responses were received from 904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285402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1931168"/>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904</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1734577031"/>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6%</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79669562"/>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3802292457"/>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94%</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3960270"/>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72%</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2882947953"/>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74%</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1384425020"/>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705030465"/>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244362387"/>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884717182"/>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4205954190"/>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9682790"/>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2210083175"/>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9738711"/>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3532454869"/>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1148046405"/>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3.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19333</TotalTime>
  <Words>16972</Words>
  <Application>Microsoft Office PowerPoint</Application>
  <PresentationFormat>Widescreen</PresentationFormat>
  <Paragraphs>2245</Paragraphs>
  <Slides>80</Slides>
  <Notes>70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80</vt:i4>
      </vt:variant>
    </vt:vector>
  </HeadingPairs>
  <TitlesOfParts>
    <vt:vector size="88" baseType="lpstr">
      <vt:lpstr>Arial</vt:lpstr>
      <vt:lpstr>Arial Black</vt:lpstr>
      <vt:lpstr>Calibri</vt:lpstr>
      <vt:lpstr>Calibri Light</vt:lpstr>
      <vt:lpstr>Courier New</vt:lpstr>
      <vt:lpstr>Wingdings</vt:lpstr>
      <vt:lpstr>Wingdings 3</vt:lpstr>
      <vt:lpstr>Office Theme</vt:lpstr>
      <vt:lpstr>The Robert Jones and Agnes Hunt Orthopaedic Hospital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Benjamin Brewer</cp:lastModifiedBy>
  <cp:revision>846</cp:revision>
  <dcterms:created xsi:type="dcterms:W3CDTF">2021-03-04T09:52:26Z</dcterms:created>
  <dcterms:modified xsi:type="dcterms:W3CDTF">2022-09-30T11:13:53Z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